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5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139" d="100"/>
          <a:sy n="139" d="100"/>
        </p:scale>
        <p:origin x="17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319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7EF83-A085-14D0-10E7-09428DCD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8E18E4-C80D-5A77-85CE-8D63C5AD00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73BA7-A8F9-B22B-475B-3FBA71172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F7B23-A4B8-4427-2409-818749BC07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90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V-LON SYSTEMS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474298" y="1700933"/>
            <a:ext cx="7895806" cy="74694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POST-QUANTUM</a:t>
            </a:r>
            <a:r>
              <a:rPr lang="en-US" sz="3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SECURITY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39" y="2381901"/>
            <a:ext cx="6770277" cy="6742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CRYPTOGRAPHY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39" y="3737146"/>
            <a:ext cx="73315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Physics-based asset protection for institutional digital capital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4663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Institutional custody  ·  Hedge funds  ·  Regulated capital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0" y="4846320"/>
            <a:ext cx="731520" cy="0"/>
          </a:xfrm>
          <a:prstGeom prst="line">
            <a:avLst/>
          </a:prstGeom>
          <a:noFill/>
          <a:ln w="12700">
            <a:solidFill>
              <a:srgbClr val="2A2F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$2T+ in digital assets rely on cryptography that will fail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5603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Quantum timelines are uncertain — risk is not.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3474720"/>
            <a:ext cx="8046720" cy="7315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Harvest-now-decrypt-later attacks are already happening.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44348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$14B+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48463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stolen via cryptographic exploits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83280" y="44348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$2.2B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383280" y="48463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stolen in 2024 alone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17920" y="44348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1-in-7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6217920" y="48463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 ECDSA broken by 2026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Post-Quantum Cryptography Is Not Enough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 is not weak math.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 is math itself.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3108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Algorithms still break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3611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Keys still exist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Migration takes 10+ years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46177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One failure = total loss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Insight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8288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fails because secrets exist.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29260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no secret exists, nothing can be stolen.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V-LON Breakthrough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Keyless, physics-based authentication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2651760" cy="82296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237744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private keys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3383280" y="2377440"/>
            <a:ext cx="2651760" cy="82296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383280" y="237744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signatures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17920" y="2377440"/>
            <a:ext cx="2651760" cy="82296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217920" y="237744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cryptographic assumptions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3657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bound to physical execution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Physics-based identity verification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73152" cy="640080"/>
          </a:xfrm>
          <a:prstGeom prst="rect">
            <a:avLst/>
          </a:prstGeom>
          <a:solidFill>
            <a:srgbClr val="00D4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9202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self-resonance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2240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Unique electromagnetic signatures at 977Hz–2.04MHz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73152" cy="640080"/>
          </a:xfrm>
          <a:prstGeom prst="rect">
            <a:avLst/>
          </a:prstGeom>
          <a:solidFill>
            <a:srgbClr val="00D4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2697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Multi-hop physical attestation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2960" y="3017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Distributed verification across network nodes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474720"/>
            <a:ext cx="73152" cy="640080"/>
          </a:xfrm>
          <a:prstGeom prst="rect">
            <a:avLst/>
          </a:prstGeom>
          <a:solidFill>
            <a:srgbClr val="00D4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34747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Temporal + behavioral fingerprints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909060"/>
            <a:ext cx="440324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Time-bound measurements that cannot be replayed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4251960"/>
            <a:ext cx="73152" cy="640080"/>
          </a:xfrm>
          <a:prstGeom prst="rect">
            <a:avLst/>
          </a:prstGeom>
          <a:solidFill>
            <a:srgbClr val="00D4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" y="42519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Unforgeable by computation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45720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 laws, not mathematical assumptions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Quantum Computers Don't Matter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8288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Shor, Grover, future algorithms: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4688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irrelevant.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do not compute trust. We measure it.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Comparison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&amp; PQC vs. V-LON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Dimension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/ PQC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943600" y="15544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V-LON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8046720" cy="5029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basis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291840" y="21031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Algorithms &amp; keys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0" y="21031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2651760"/>
            <a:ext cx="8046720" cy="502920"/>
          </a:xfrm>
          <a:prstGeom prst="rect">
            <a:avLst/>
          </a:prstGeom>
          <a:solidFill>
            <a:srgbClr val="0B0E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" y="26517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Quantum exposure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291840" y="26517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Reduced, not eliminated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0" y="26517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200400"/>
            <a:ext cx="8046720" cy="5029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0080" y="32004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Harvest-now-decrypt-later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291840" y="32004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Possible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943600" y="32004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Impossible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749040"/>
            <a:ext cx="8046720" cy="502920"/>
          </a:xfrm>
          <a:prstGeom prst="rect">
            <a:avLst/>
          </a:prstGeom>
          <a:solidFill>
            <a:srgbClr val="0B0E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0080" y="37490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Insider / key theft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291840" y="37490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risk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943600" y="37490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Structurally eliminated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4297680"/>
            <a:ext cx="8046720" cy="5029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40080" y="42976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Failure mode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291840" y="42976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Catastrophic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943600" y="42976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Non-existent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as Execution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= property of execution, not paperwork.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92024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228600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MiCA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651760" y="2286000"/>
            <a:ext cx="192024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51760" y="228600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FATF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754880" y="2286000"/>
            <a:ext cx="192024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54880" y="228600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GDPR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858000" y="2286000"/>
            <a:ext cx="192024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58000" y="228600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SOX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3108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Evaluated in parallel, in milliseconds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749040"/>
            <a:ext cx="3657600" cy="7315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8640" y="374904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0.567 ms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2286000" y="374904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worst-case compliance verification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Market: Hedge Funds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acceptable quantum-safe custody today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51760" cy="128016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9202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$5.3T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26060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hedge fund AUM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383280" y="1828800"/>
            <a:ext cx="2651760" cy="128016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383280" y="19202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383280" y="26060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exposed to digital assets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17920" y="1828800"/>
            <a:ext cx="2651760" cy="128016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17920" y="19202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217920" y="26060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Acceptable quantum-safe solutions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3474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 funds face existential cyber-risk with no viable mitigation.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V-LON Quantum Secure Bitcoin (QSB)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White-label, drop-in custody protection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26517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No asset liquidation required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Direct hedge against cyber-theft risk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3566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Improves portfolio risk profiles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40233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 No change to investment strategy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Software-led, high-margin revenue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8046720" cy="5029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AUM-based custody fee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0" y="182880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0.10% annual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8046720" cy="502920"/>
          </a:xfrm>
          <a:prstGeom prst="rect">
            <a:avLst/>
          </a:prstGeom>
          <a:solidFill>
            <a:srgbClr val="0B0E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237744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Transaction fees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0" y="237744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Per-verification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2926080"/>
            <a:ext cx="8046720" cy="5029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" y="292608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verification fees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0" y="292608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Per-attestation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3657600"/>
            <a:ext cx="3840480" cy="10972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31520" y="37490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Year-3 Target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31520" y="41148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$162M ARR</a:t>
            </a:r>
            <a:endParaRPr lang="en-US" sz="3200" dirty="0"/>
          </a:p>
        </p:txBody>
      </p:sp>
      <p:sp>
        <p:nvSpPr>
          <p:cNvPr id="16" name="Shape 14"/>
          <p:cNvSpPr/>
          <p:nvPr/>
        </p:nvSpPr>
        <p:spPr>
          <a:xfrm>
            <a:off x="4754880" y="3657600"/>
            <a:ext cx="3840480" cy="10972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37760" y="37490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Margin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937760" y="41148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~78%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68578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advantages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804672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 No cryptographic migration risk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2560320"/>
            <a:ext cx="804672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 No hardware dependency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3291840"/>
            <a:ext cx="804672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31520" y="32918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 No standards waiting game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4023360"/>
            <a:ext cx="804672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" y="40233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 Immediate deployability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Landscape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alternatives depend on keys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8288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Post-quantum cryptography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29200" y="182880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 still exist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246888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Classical custody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0" y="246888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 still exist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10896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MPC (Multi-party computation)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29200" y="310896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 still exist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74904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HSMs (Hardware security modules)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0" y="374904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 still exist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4389120"/>
            <a:ext cx="8046720" cy="6400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31520" y="4389120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V-LON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29200" y="43891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keys.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Moat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Defensible, compounding advantages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840480" cy="10972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9659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Physics-based primitives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24231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Non-replicable by software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828800"/>
            <a:ext cx="3840480" cy="10972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54880" y="19659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Patent portfolio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54880" y="24231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GB" sz="1400" dirty="0">
                <a:solidFill>
                  <a:schemeClr val="bg1">
                    <a:lumMod val="75000"/>
                  </a:schemeClr>
                </a:solidFill>
              </a:rPr>
              <a:t>Patents filed &amp; pending</a:t>
            </a:r>
            <a:endParaRPr lang="en-US" sz="1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3200400"/>
            <a:ext cx="3840480" cy="10972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ACTA + Petri-ACTA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37947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Formally verified compliance engine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0" y="3200400"/>
            <a:ext cx="3840480" cy="109728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54880" y="33375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Execution-bound security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754880" y="37947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tied to physical reality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cryptographic migration risk. No dependency on quantum hardware timelines.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 to market leadership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51760" cy="25603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9202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2400" dirty="0">
              <a:solidFill>
                <a:srgbClr val="00D4AA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23774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 Funds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First pilots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337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Production deployments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7490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Revenue generation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651760" cy="25603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383280" y="19202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383280" y="23774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Institutional Custody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2926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Custodian partnerships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66160" y="3337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Expanded compliance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566160" y="37490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Scale operations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17920" y="1828800"/>
            <a:ext cx="2651760" cy="25603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217920" y="19202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2028+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217920" y="23774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Markets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00800" y="2926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Settlement infrastructure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0" y="3337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CBDC integration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0" y="374904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Global coverage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60152" y="11887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GB" sz="3600" dirty="0">
                <a:solidFill>
                  <a:schemeClr val="bg1"/>
                </a:solidFill>
              </a:rPr>
              <a:t>Strategic capital to scale institutional deployment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GB" sz="2400" dirty="0">
                <a:solidFill>
                  <a:schemeClr val="bg1"/>
                </a:solidFill>
              </a:rPr>
              <a:t>From validated system to production rollout.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3474720"/>
            <a:ext cx="8046720" cy="7315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34747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GB" sz="2400" b="1" dirty="0">
                <a:solidFill>
                  <a:srgbClr val="00D4AA"/>
                </a:solidFill>
              </a:rPr>
              <a:t>Core system validated under real-world conditions</a:t>
            </a:r>
            <a:endParaRPr lang="en-US" sz="2400" b="1" dirty="0">
              <a:solidFill>
                <a:srgbClr val="00D4AA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548640" y="43662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Pilot deployments in progress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5166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Seeking strategic partners for institutional rollout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643A6D-30EE-837A-0096-56B48C5B1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08CE98E-3609-047C-D97E-3462A7C31627}"/>
              </a:ext>
            </a:extLst>
          </p:cNvPr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GB" sz="1400" dirty="0">
                <a:solidFill>
                  <a:schemeClr val="bg2"/>
                </a:solidFill>
              </a:rPr>
              <a:t>What This Enables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D144B8D-F229-E5F7-FC81-28F88AA5B981}"/>
              </a:ext>
            </a:extLst>
          </p:cNvPr>
          <p:cNvSpPr/>
          <p:nvPr/>
        </p:nvSpPr>
        <p:spPr>
          <a:xfrm>
            <a:off x="548640" y="1188720"/>
            <a:ext cx="8229600" cy="2125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Institutional custody </a:t>
            </a:r>
            <a:r>
              <a:rPr lang="en-GB" sz="2000" b="1" dirty="0">
                <a:solidFill>
                  <a:schemeClr val="bg1"/>
                </a:solidFill>
              </a:rPr>
              <a:t>without cryptographic key risk</a:t>
            </a:r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Cyber-theft risk treated as a </a:t>
            </a:r>
            <a:r>
              <a:rPr lang="en-GB" sz="2000" b="1" dirty="0" err="1">
                <a:solidFill>
                  <a:schemeClr val="bg1"/>
                </a:solidFill>
              </a:rPr>
              <a:t>hedgeable</a:t>
            </a:r>
            <a:r>
              <a:rPr lang="en-GB" sz="2000" b="1" dirty="0">
                <a:solidFill>
                  <a:schemeClr val="bg1"/>
                </a:solidFill>
              </a:rPr>
              <a:t> financial exposure</a:t>
            </a:r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Regulated digital assets </a:t>
            </a:r>
            <a:r>
              <a:rPr lang="en-GB" sz="2000" b="1" dirty="0">
                <a:solidFill>
                  <a:schemeClr val="bg1"/>
                </a:solidFill>
              </a:rPr>
              <a:t>without security-driven design constraints</a:t>
            </a:r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Post-quantum security </a:t>
            </a:r>
            <a:r>
              <a:rPr lang="en-GB" sz="2000" b="1" dirty="0">
                <a:solidFill>
                  <a:schemeClr val="bg1"/>
                </a:solidFill>
              </a:rPr>
              <a:t>without migration or protocol replacement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6C9575A-4FD5-E5AC-7EB4-88DC62DABB25}"/>
              </a:ext>
            </a:extLst>
          </p:cNvPr>
          <p:cNvSpPr/>
          <p:nvPr/>
        </p:nvSpPr>
        <p:spPr>
          <a:xfrm>
            <a:off x="548640" y="3474720"/>
            <a:ext cx="8046720" cy="731520"/>
          </a:xfrm>
          <a:prstGeom prst="rect">
            <a:avLst/>
          </a:prstGeom>
          <a:solidFill>
            <a:srgbClr val="151920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C4AEF17-0864-9714-A7CE-A9830E3F5F0A}"/>
              </a:ext>
            </a:extLst>
          </p:cNvPr>
          <p:cNvSpPr/>
          <p:nvPr/>
        </p:nvSpPr>
        <p:spPr>
          <a:xfrm>
            <a:off x="548640" y="34747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GB" sz="2400" dirty="0">
                <a:solidFill>
                  <a:srgbClr val="00D4AA"/>
                </a:solidFill>
              </a:rPr>
              <a:t>These capabilities are independent of specific blockchains, algorithms, or standards.</a:t>
            </a:r>
            <a:endParaRPr lang="en-US" sz="2400" b="1" dirty="0">
              <a:solidFill>
                <a:srgbClr val="00D4AA"/>
              </a:solidFill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B253768-52B2-99F6-CB7B-CC15379960DB}"/>
              </a:ext>
            </a:extLst>
          </p:cNvPr>
          <p:cNvSpPr/>
          <p:nvPr/>
        </p:nvSpPr>
        <p:spPr>
          <a:xfrm>
            <a:off x="548640" y="5166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Seeking strategic partners for institutional rollout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88237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0E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9AA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V-LON SYSTEMS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B0B6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Cryptography buys time.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457200" y="2171701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 </a:t>
            </a:r>
            <a:r>
              <a:rPr lang="en-US" sz="4800" b="1" u="sng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ends</a:t>
            </a:r>
            <a:r>
              <a:rPr lang="en-US" sz="4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problem.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548640" y="42062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 Kreimes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5720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 &amp; CTO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846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D4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thomas.kreimes@v-lon.com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772400" y="4846320"/>
            <a:ext cx="731520" cy="0"/>
          </a:xfrm>
          <a:prstGeom prst="line">
            <a:avLst/>
          </a:prstGeom>
          <a:noFill/>
          <a:ln w="12700">
            <a:solidFill>
              <a:srgbClr val="2A2F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651</Words>
  <Application>Microsoft Macintosh PowerPoint</Application>
  <PresentationFormat>On-screen Show (16:9)</PresentationFormat>
  <Paragraphs>186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V-LON Systems - Post-Quantum Security Without Cryptography</dc:title>
  <dc:subject>VC Investor Presentation</dc:subject>
  <dc:creator>V-LON Systems</dc:creator>
  <cp:lastModifiedBy>Anna K.</cp:lastModifiedBy>
  <cp:revision>3</cp:revision>
  <dcterms:created xsi:type="dcterms:W3CDTF">2026-01-26T01:43:08Z</dcterms:created>
  <dcterms:modified xsi:type="dcterms:W3CDTF">2026-01-26T10:16:38Z</dcterms:modified>
</cp:coreProperties>
</file>